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60" d="100"/>
          <a:sy n="60" d="100"/>
        </p:scale>
        <p:origin x="155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C9914-F5EC-4106-B62C-EC60B3309794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F92C1-C153-4CA4-B01E-8CA8129B5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03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F92C1-C153-4CA4-B01E-8CA8129B5D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126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F92C1-C153-4CA4-B01E-8CA8129B5DB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23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52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2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68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3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83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8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7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54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5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3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33504-2278-4C76-88F5-23BEE42D4672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9BE73-1E4C-4F77-8BEE-67D11E2FD4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3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466064" y="6292334"/>
            <a:ext cx="554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https://www.kyeonggi.com/article/20230508580253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7" y="413904"/>
            <a:ext cx="7085810" cy="5385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3060" y="341002"/>
            <a:ext cx="4111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MBTI</a:t>
            </a:r>
            <a:r>
              <a:rPr lang="ko-KR" altLang="en-US" sz="1400" dirty="0" smtClean="0">
                <a:solidFill>
                  <a:srgbClr val="C00000"/>
                </a:solidFill>
              </a:rPr>
              <a:t>가 사회에서 얼마나 보편적으로 사용되는지</a:t>
            </a:r>
            <a:r>
              <a:rPr lang="en-US" altLang="ko-KR" sz="1400" dirty="0" smtClean="0">
                <a:solidFill>
                  <a:srgbClr val="C00000"/>
                </a:solidFill>
              </a:rPr>
              <a:t>,</a:t>
            </a:r>
          </a:p>
          <a:p>
            <a:r>
              <a:rPr lang="ko-KR" altLang="en-US" sz="1400" dirty="0" smtClean="0">
                <a:solidFill>
                  <a:srgbClr val="C00000"/>
                </a:solidFill>
              </a:rPr>
              <a:t>인기도</a:t>
            </a:r>
            <a:r>
              <a:rPr lang="en-US" altLang="ko-KR" sz="1400" dirty="0" smtClean="0">
                <a:solidFill>
                  <a:srgbClr val="C00000"/>
                </a:solidFill>
              </a:rPr>
              <a:t>, </a:t>
            </a:r>
            <a:r>
              <a:rPr lang="ko-KR" altLang="en-US" sz="1400" dirty="0" smtClean="0">
                <a:solidFill>
                  <a:srgbClr val="C00000"/>
                </a:solidFill>
              </a:rPr>
              <a:t>화제성 등을 알 수 있는 기사</a:t>
            </a:r>
            <a:endParaRPr lang="en-US" altLang="ko-KR" sz="1400" dirty="0" smtClean="0">
              <a:solidFill>
                <a:srgbClr val="C00000"/>
              </a:solidFill>
            </a:endParaRPr>
          </a:p>
          <a:p>
            <a:r>
              <a:rPr lang="ko-KR" altLang="en-US" sz="1400" dirty="0" smtClean="0">
                <a:solidFill>
                  <a:srgbClr val="C00000"/>
                </a:solidFill>
              </a:rPr>
              <a:t>사람을 알아갈 때 </a:t>
            </a:r>
            <a:r>
              <a:rPr lang="en-US" altLang="ko-KR" sz="1400" dirty="0" err="1" smtClean="0">
                <a:solidFill>
                  <a:srgbClr val="C00000"/>
                </a:solidFill>
              </a:rPr>
              <a:t>mbti</a:t>
            </a:r>
            <a:r>
              <a:rPr lang="en-US" altLang="ko-KR" sz="1400" dirty="0" smtClean="0">
                <a:solidFill>
                  <a:srgbClr val="C00000"/>
                </a:solidFill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</a:rPr>
              <a:t>활용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079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5" y="465722"/>
            <a:ext cx="8639175" cy="57340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34526" y="6336631"/>
            <a:ext cx="6545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http://www.dailypop.kr/news/articleView.html?idxno=51058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4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233362"/>
            <a:ext cx="73152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6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6" y="201742"/>
            <a:ext cx="78200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2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69" y="10550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주차 시작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0" y="641685"/>
            <a:ext cx="5953878" cy="55201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74105" y="6328682"/>
            <a:ext cx="6817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http://www.datasom.co.kr/news/articleView.html?idxno=124893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67" y="474840"/>
            <a:ext cx="5067004" cy="37442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9467" y="4689102"/>
            <a:ext cx="5235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C00000"/>
                </a:solidFill>
              </a:rPr>
              <a:t>전문 상담사보다는 친구와 비슷한 대상에게</a:t>
            </a:r>
            <a:r>
              <a:rPr lang="en-US" altLang="ko-KR" sz="1200" dirty="0" smtClean="0">
                <a:solidFill>
                  <a:srgbClr val="C00000"/>
                </a:solidFill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</a:rPr>
              <a:t>고민을 털어놓을 수 있다는 컨셉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endParaRPr lang="en-US" altLang="ko-KR" sz="1200" dirty="0" smtClean="0">
              <a:solidFill>
                <a:srgbClr val="C00000"/>
              </a:solidFill>
            </a:endParaRPr>
          </a:p>
          <a:p>
            <a:r>
              <a:rPr lang="ko-KR" altLang="en-US" sz="1200" dirty="0" smtClean="0">
                <a:solidFill>
                  <a:srgbClr val="C00000"/>
                </a:solidFill>
              </a:rPr>
              <a:t>같은 성격유형을 가진 다수의 사람 존재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몇 명의 사람만 입장 가능한 </a:t>
            </a:r>
            <a:r>
              <a:rPr lang="ko-KR" altLang="en-US" sz="1200" dirty="0" err="1" smtClean="0">
                <a:solidFill>
                  <a:srgbClr val="C00000"/>
                </a:solidFill>
              </a:rPr>
              <a:t>채팅방에서</a:t>
            </a:r>
            <a:r>
              <a:rPr lang="en-US" altLang="ko-KR" sz="1200" dirty="0" smtClean="0">
                <a:solidFill>
                  <a:srgbClr val="C00000"/>
                </a:solidFill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</a:rPr>
              <a:t>익명으로 </a:t>
            </a:r>
            <a:r>
              <a:rPr lang="ko-KR" altLang="en-US" sz="1200" dirty="0" err="1" smtClean="0">
                <a:solidFill>
                  <a:srgbClr val="C00000"/>
                </a:solidFill>
              </a:rPr>
              <a:t>상담받을</a:t>
            </a:r>
            <a:r>
              <a:rPr lang="ko-KR" altLang="en-US" sz="1200" dirty="0" smtClean="0">
                <a:solidFill>
                  <a:srgbClr val="C00000"/>
                </a:solidFill>
              </a:rPr>
              <a:t> 수 있는 시스템</a:t>
            </a:r>
            <a:endParaRPr lang="en-US" altLang="ko-KR" sz="12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43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73515" y="6279858"/>
            <a:ext cx="7326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https://www.khan.co.kr/national/incident/article/201207262151445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59" y="354872"/>
            <a:ext cx="5837449" cy="58374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0326" y="562898"/>
            <a:ext cx="4908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온라인으로 연애상담을 받는 것이 점점 보편화되어가는 중</a:t>
            </a:r>
            <a:r>
              <a:rPr lang="en-US" altLang="ko-KR" sz="1400" dirty="0" smtClean="0">
                <a:solidFill>
                  <a:srgbClr val="C00000"/>
                </a:solidFill>
              </a:rPr>
              <a:t>,</a:t>
            </a:r>
          </a:p>
          <a:p>
            <a:r>
              <a:rPr lang="ko-KR" altLang="en-US" sz="1400" dirty="0" smtClean="0">
                <a:solidFill>
                  <a:srgbClr val="C00000"/>
                </a:solidFill>
              </a:rPr>
              <a:t>유료 서비스는 진입 장벽이 높음</a:t>
            </a:r>
            <a:endParaRPr lang="en-US" altLang="ko-KR" sz="1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4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8" y="423781"/>
            <a:ext cx="5271914" cy="600071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197642" y="6424500"/>
            <a:ext cx="6978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http://www.e2news.com/news/articleView.html?idxno=201429</a:t>
            </a:r>
          </a:p>
        </p:txBody>
      </p:sp>
    </p:spTree>
    <p:extLst>
      <p:ext uri="{BB962C8B-B14F-4D97-AF65-F5344CB8AC3E}">
        <p14:creationId xmlns:p14="http://schemas.microsoft.com/office/powerpoint/2010/main" val="298524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54315" y="6298214"/>
            <a:ext cx="7058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http://www.jemin.com/news/articleView.html?idxno=745039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40328" y="606181"/>
            <a:ext cx="7364456" cy="4933950"/>
            <a:chOff x="512619" y="412218"/>
            <a:chExt cx="7364456" cy="4933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600" y="412218"/>
              <a:ext cx="7229475" cy="49339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130473" y="1579418"/>
              <a:ext cx="746602" cy="3472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2619" y="1694872"/>
              <a:ext cx="746602" cy="3472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487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4" y="378493"/>
            <a:ext cx="70008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8273" y="6250088"/>
            <a:ext cx="7170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http://news.heraldcorp.com/view.php?ud=20221007000710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18400" y="2835441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50</a:t>
            </a:r>
            <a:r>
              <a:rPr lang="ko-KR" altLang="en-US" dirty="0" smtClean="0">
                <a:solidFill>
                  <a:srgbClr val="C00000"/>
                </a:solidFill>
              </a:rPr>
              <a:t>대도 온라인 연애상담을 이용함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연애 상담은 사업성이 높은 서비스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00815" y="677343"/>
            <a:ext cx="6762750" cy="4962525"/>
            <a:chOff x="324352" y="354179"/>
            <a:chExt cx="6762750" cy="49625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352" y="354179"/>
              <a:ext cx="6762750" cy="496252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391818" y="3189384"/>
              <a:ext cx="6695284" cy="111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554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4579" y="6329279"/>
            <a:ext cx="5292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http://www.kbsm.net/news/view.php?idx=377519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7" y="4002906"/>
            <a:ext cx="6317092" cy="23263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7" y="299338"/>
            <a:ext cx="5826125" cy="344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0501" y="8636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성격차이로 이별하는 경우가 많음 </a:t>
            </a:r>
            <a:r>
              <a:rPr lang="en-US" altLang="ko-KR" dirty="0" smtClean="0">
                <a:solidFill>
                  <a:srgbClr val="C00000"/>
                </a:solidFill>
              </a:rPr>
              <a:t>-&gt; MBTI</a:t>
            </a:r>
            <a:r>
              <a:rPr lang="ko-KR" altLang="en-US" dirty="0" smtClean="0">
                <a:solidFill>
                  <a:srgbClr val="C00000"/>
                </a:solidFill>
              </a:rPr>
              <a:t>로 타 유형</a:t>
            </a: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성격</a:t>
            </a:r>
            <a:r>
              <a:rPr lang="en-US" altLang="ko-KR" dirty="0" smtClean="0">
                <a:solidFill>
                  <a:srgbClr val="C00000"/>
                </a:solidFill>
              </a:rPr>
              <a:t>)</a:t>
            </a:r>
            <a:r>
              <a:rPr lang="ko-KR" altLang="en-US" dirty="0" smtClean="0">
                <a:solidFill>
                  <a:srgbClr val="C00000"/>
                </a:solidFill>
              </a:rPr>
              <a:t>에 대한 이해도를 높일 수 있음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7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08" y="547102"/>
            <a:ext cx="5405187" cy="58304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37" y="510170"/>
            <a:ext cx="61118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9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05139" y="6250088"/>
            <a:ext cx="7042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https://www.thereport.co.kr/news/articleView.html?idxno=21904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43" y="204652"/>
            <a:ext cx="5078078" cy="5931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77953" y="204652"/>
            <a:ext cx="450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한국에서 </a:t>
            </a:r>
            <a:r>
              <a:rPr lang="en-US" altLang="ko-KR" dirty="0" err="1" smtClean="0">
                <a:solidFill>
                  <a:srgbClr val="C00000"/>
                </a:solidFill>
              </a:rPr>
              <a:t>mbti</a:t>
            </a:r>
            <a:r>
              <a:rPr lang="ko-KR" altLang="en-US" dirty="0" smtClean="0">
                <a:solidFill>
                  <a:srgbClr val="C00000"/>
                </a:solidFill>
              </a:rPr>
              <a:t>가 유행이라는 것이 유명함</a:t>
            </a:r>
            <a:r>
              <a:rPr lang="en-US" altLang="ko-KR" dirty="0" smtClean="0">
                <a:solidFill>
                  <a:srgbClr val="C00000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하나의 사회적 흐름이 되기도 함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6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19663" y="6362382"/>
            <a:ext cx="9095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http://news.kmib.co.kr/article/view.asp?arcid=0924224924&amp;code=11171362&amp;sid1=i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4" y="835752"/>
            <a:ext cx="7948624" cy="4892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2204" y="189421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C00000"/>
                </a:solidFill>
              </a:rPr>
              <a:t>Mbti</a:t>
            </a:r>
            <a:r>
              <a:rPr lang="ko-KR" altLang="en-US" sz="1200" dirty="0" err="1" smtClean="0">
                <a:solidFill>
                  <a:srgbClr val="C00000"/>
                </a:solidFill>
              </a:rPr>
              <a:t>를</a:t>
            </a:r>
            <a:r>
              <a:rPr lang="ko-KR" altLang="en-US" sz="1200" dirty="0" smtClean="0">
                <a:solidFill>
                  <a:srgbClr val="C00000"/>
                </a:solidFill>
              </a:rPr>
              <a:t> 어떻게 활용하는 지에 대한 칼럼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r>
              <a:rPr lang="ko-KR" altLang="en-US" sz="1200" dirty="0" smtClean="0">
                <a:solidFill>
                  <a:srgbClr val="C00000"/>
                </a:solidFill>
              </a:rPr>
              <a:t>사람에 대한 관심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r>
              <a:rPr lang="ko-KR" altLang="en-US" sz="1200" dirty="0" smtClean="0">
                <a:solidFill>
                  <a:srgbClr val="C00000"/>
                </a:solidFill>
              </a:rPr>
              <a:t>큰 경향성이 있다는 것이 사회적으로 공감대를 형성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0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0" y="516606"/>
            <a:ext cx="11537930" cy="4885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659" y="5401722"/>
            <a:ext cx="7475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C00000"/>
                </a:solidFill>
              </a:rPr>
              <a:t>Youtube</a:t>
            </a:r>
            <a:r>
              <a:rPr lang="en-US" altLang="ko-KR" sz="1400" dirty="0" smtClean="0">
                <a:solidFill>
                  <a:srgbClr val="C00000"/>
                </a:solidFill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</a:rPr>
              <a:t>인기 컨텐츠로 </a:t>
            </a:r>
            <a:r>
              <a:rPr lang="en-US" altLang="ko-KR" sz="1400" dirty="0" err="1" smtClean="0">
                <a:solidFill>
                  <a:srgbClr val="C00000"/>
                </a:solidFill>
              </a:rPr>
              <a:t>mbti</a:t>
            </a:r>
            <a:r>
              <a:rPr lang="en-US" altLang="ko-KR" sz="1400" dirty="0" smtClean="0">
                <a:solidFill>
                  <a:srgbClr val="C00000"/>
                </a:solidFill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</a:rPr>
              <a:t>연애 소재가 많이 활용되고 있음</a:t>
            </a:r>
            <a:r>
              <a:rPr lang="en-US" altLang="ko-KR" sz="14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C00000"/>
                </a:solidFill>
              </a:rPr>
              <a:t>다른 </a:t>
            </a:r>
            <a:r>
              <a:rPr lang="en-US" altLang="ko-KR" sz="1400" dirty="0" err="1" smtClean="0">
                <a:solidFill>
                  <a:srgbClr val="C00000"/>
                </a:solidFill>
              </a:rPr>
              <a:t>mbti</a:t>
            </a:r>
            <a:r>
              <a:rPr lang="en-US" altLang="ko-KR" sz="1400" dirty="0" smtClean="0">
                <a:solidFill>
                  <a:srgbClr val="C00000"/>
                </a:solidFill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</a:rPr>
              <a:t>별로 서로 이해가 안되는 부분을 재미있게 그려내는 컨텐츠가 높은 조회 수 기록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088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76225"/>
            <a:ext cx="8472386" cy="50167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525" y="5495192"/>
            <a:ext cx="6436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C00000"/>
                </a:solidFill>
              </a:rPr>
              <a:t>Mbti</a:t>
            </a:r>
            <a:r>
              <a:rPr lang="en-US" altLang="ko-KR" sz="1400" dirty="0" smtClean="0">
                <a:solidFill>
                  <a:srgbClr val="C00000"/>
                </a:solidFill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</a:rPr>
              <a:t>연애 컨텐츠가 만연한 것</a:t>
            </a:r>
            <a:r>
              <a:rPr lang="en-US" altLang="ko-KR" sz="1400" dirty="0" smtClean="0">
                <a:solidFill>
                  <a:srgbClr val="C00000"/>
                </a:solidFill>
              </a:rPr>
              <a:t>, </a:t>
            </a:r>
            <a:r>
              <a:rPr lang="ko-KR" altLang="en-US" sz="1400" dirty="0" smtClean="0">
                <a:solidFill>
                  <a:srgbClr val="C00000"/>
                </a:solidFill>
              </a:rPr>
              <a:t>높은 조회 수를 기록한다는 것으로 미루어보아</a:t>
            </a:r>
            <a:endParaRPr lang="en-US" altLang="ko-KR" sz="1400" dirty="0" smtClean="0">
              <a:solidFill>
                <a:srgbClr val="C00000"/>
              </a:solidFill>
            </a:endParaRPr>
          </a:p>
          <a:p>
            <a:r>
              <a:rPr lang="ko-KR" altLang="en-US" sz="1400" dirty="0" smtClean="0">
                <a:solidFill>
                  <a:srgbClr val="C00000"/>
                </a:solidFill>
              </a:rPr>
              <a:t>사람들이 연애에 임할 때 </a:t>
            </a:r>
            <a:r>
              <a:rPr lang="en-US" altLang="ko-KR" sz="1400" dirty="0" err="1" smtClean="0">
                <a:solidFill>
                  <a:srgbClr val="C00000"/>
                </a:solidFill>
              </a:rPr>
              <a:t>mbti</a:t>
            </a:r>
            <a:r>
              <a:rPr lang="en-US" altLang="ko-KR" sz="1400" dirty="0" smtClean="0">
                <a:solidFill>
                  <a:srgbClr val="C00000"/>
                </a:solidFill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</a:rPr>
              <a:t>관련 컨텐츠를 참고한다는 것을 알 수 있음</a:t>
            </a:r>
            <a:r>
              <a:rPr lang="en-US" altLang="ko-KR" sz="1400" dirty="0" smtClean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04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7" y="393477"/>
            <a:ext cx="7902992" cy="62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4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0" y="417095"/>
            <a:ext cx="5889635" cy="61518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32421" y="6384325"/>
            <a:ext cx="7652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https://magazine.hankyung.com/business/article/202304202598b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070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8968" y="6346340"/>
            <a:ext cx="11470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https://www.edaily.co.kr/news/read?newsId=03617846635548568&amp;mediaCodeNo=257&amp;OutLnkChk=Y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564397"/>
            <a:ext cx="4412832" cy="4566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375" y="341396"/>
            <a:ext cx="61245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6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210</Words>
  <Application>Microsoft Office PowerPoint</Application>
  <PresentationFormat>와이드스크린</PresentationFormat>
  <Paragraphs>35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17</cp:revision>
  <dcterms:created xsi:type="dcterms:W3CDTF">2023-07-13T06:05:10Z</dcterms:created>
  <dcterms:modified xsi:type="dcterms:W3CDTF">2023-07-18T04:23:32Z</dcterms:modified>
</cp:coreProperties>
</file>